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24" r:id="rId5"/>
    <p:sldId id="2542" r:id="rId6"/>
    <p:sldId id="2543" r:id="rId7"/>
    <p:sldId id="2525" r:id="rId8"/>
    <p:sldId id="2549" r:id="rId9"/>
    <p:sldId id="2544" r:id="rId10"/>
    <p:sldId id="2539" r:id="rId11"/>
    <p:sldId id="2550" r:id="rId12"/>
    <p:sldId id="2551" r:id="rId13"/>
    <p:sldId id="2552" r:id="rId14"/>
    <p:sldId id="2545" r:id="rId15"/>
    <p:sldId id="2546" r:id="rId16"/>
    <p:sldId id="2547" r:id="rId17"/>
    <p:sldId id="2427" r:id="rId18"/>
    <p:sldId id="2533" r:id="rId19"/>
    <p:sldId id="2540" r:id="rId20"/>
    <p:sldId id="2541" r:id="rId21"/>
    <p:sldId id="2534" r:id="rId22"/>
    <p:sldId id="2537" r:id="rId23"/>
    <p:sldId id="2535" r:id="rId24"/>
    <p:sldId id="2536" r:id="rId25"/>
    <p:sldId id="2538" r:id="rId26"/>
    <p:sldId id="2527" r:id="rId27"/>
    <p:sldId id="2531" r:id="rId28"/>
    <p:sldId id="2469" r:id="rId29"/>
    <p:sldId id="2523" r:id="rId30"/>
    <p:sldId id="2431" r:id="rId31"/>
    <p:sldId id="2532" r:id="rId32"/>
    <p:sldId id="2528" r:id="rId33"/>
    <p:sldId id="2530" r:id="rId34"/>
    <p:sldId id="256" r:id="rId35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成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CBB7"/>
    <a:srgbClr val="1E1E1E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5370" autoAdjust="0"/>
  </p:normalViewPr>
  <p:slideViewPr>
    <p:cSldViewPr snapToGrid="0" snapToObjects="1" showGuides="1">
      <p:cViewPr>
        <p:scale>
          <a:sx n="84" d="100"/>
          <a:sy n="84" d="100"/>
        </p:scale>
        <p:origin x="129" y="84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行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Лист1!$A$2:$A$13</c:f>
              <c:strCache>
                <c:ptCount val="12"/>
                <c:pt idx="0">
                  <c:v>1 月</c:v>
                </c:pt>
                <c:pt idx="1">
                  <c:v>2 月</c:v>
                </c:pt>
                <c:pt idx="2">
                  <c:v>3 月</c:v>
                </c:pt>
                <c:pt idx="3">
                  <c:v>4 月</c:v>
                </c:pt>
                <c:pt idx="4">
                  <c:v>5 月</c:v>
                </c:pt>
                <c:pt idx="5">
                  <c:v>6 月</c:v>
                </c:pt>
                <c:pt idx="6">
                  <c:v>7 月</c:v>
                </c:pt>
                <c:pt idx="7">
                  <c:v>8 月</c:v>
                </c:pt>
                <c:pt idx="8">
                  <c:v>9 月</c:v>
                </c:pt>
                <c:pt idx="9">
                  <c:v>10 月</c:v>
                </c:pt>
                <c:pt idx="10">
                  <c:v>11 月</c:v>
                </c:pt>
                <c:pt idx="11">
                  <c:v>12 月</c:v>
                </c:pt>
              </c:strCache>
            </c:strRef>
          </c:cat>
          <c:val>
            <c:numRef>
              <c:f>Лист1!$B$2:$B$13</c:f>
              <c:numCache>
                <c:formatCode>General</c:formatCode>
                <c:ptCount val="12"/>
                <c:pt idx="0">
                  <c:v>5</c:v>
                </c:pt>
                <c:pt idx="1">
                  <c:v>7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1</c:v>
                </c:pt>
                <c:pt idx="6">
                  <c:v>8</c:v>
                </c:pt>
                <c:pt idx="7">
                  <c:v>4</c:v>
                </c:pt>
                <c:pt idx="8">
                  <c:v>5</c:v>
                </c:pt>
                <c:pt idx="9">
                  <c:v>6</c:v>
                </c:pt>
                <c:pt idx="10">
                  <c:v>7</c:v>
                </c:pt>
                <c:pt idx="1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A4-7A43-BEDE-07DA2FC37A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9"/>
        <c:axId val="1443196480"/>
        <c:axId val="1443187744"/>
      </c:barChart>
      <c:catAx>
        <c:axId val="1443196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100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pPr>
            <a:endParaRPr lang="zh-CN"/>
          </a:p>
        </c:txPr>
        <c:crossAx val="1443187744"/>
        <c:crosses val="autoZero"/>
        <c:auto val="1"/>
        <c:lblAlgn val="ctr"/>
        <c:lblOffset val="100"/>
        <c:noMultiLvlLbl val="0"/>
      </c:catAx>
      <c:valAx>
        <c:axId val="144318774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500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pPr>
            <a:endParaRPr lang="zh-CN"/>
          </a:p>
        </c:txPr>
        <c:crossAx val="144319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ja-JP" sz="1500" noProof="0">
          <a:latin typeface="Meiryo UI" panose="020B0604030504040204" pitchFamily="50" charset="-128"/>
          <a:ea typeface="Meiryo UI" panose="020B0604030504040204" pitchFamily="50" charset="-128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A8C76A-2D00-44C1-B825-771DF4464CFE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2020/12/5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1.svg>
</file>

<file path=ppt/media/image12.png>
</file>

<file path=ppt/media/image13.jpg>
</file>

<file path=ppt/media/image13.svg>
</file>

<file path=ppt/media/image14.png>
</file>

<file path=ppt/media/image15.jpg>
</file>

<file path=ppt/media/image15.sv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7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FCF38E4-EA86-4F96-936D-EDF5710D7F3E}" type="datetime1">
              <a:rPr lang="ja-JP" altLang="en-US" smtClean="0"/>
              <a:pPr/>
              <a:t>2020/12/5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 smtClean="0"/>
              <a:t>マスター テキストの書式設定</a:t>
            </a:r>
          </a:p>
          <a:p>
            <a:pPr lvl="1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CFA0038-7055-434C-B6C4-B8C69565C600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7710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1179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9009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4031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75040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3257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455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3546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451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2080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4104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0926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6072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65158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65271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37460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93887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000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600016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6200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7183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396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62129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2900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711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697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29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3224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4965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1518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図プレースホルダー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方形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図プレースホルダー 12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7" name="図形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図形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図形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5" name="テキスト プレースホルダー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6" name="テキスト プレースホルダー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A5E4FE9-CEDE-F34D-924F-EB11B49749A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63424" y="2367777"/>
            <a:ext cx="5056426" cy="3791433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0780" y="839972"/>
            <a:ext cx="4767262" cy="1342045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3" name="テキスト プレースホルダー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90780" y="3019352"/>
            <a:ext cx="4767262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4" name="テキスト プレースホルダー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0780" y="2247679"/>
            <a:ext cx="4767262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20781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カスタム 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タイトルの書式設定を編集</a:t>
            </a:r>
            <a:endParaRPr lang="ja-JP" altLang="en-US" noProof="0" dirty="0"/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1" name="テキスト プレースホルダー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図プレースホルダー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スライド区切り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図プレースホルダー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フルスクリーンの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クリックしてマスター タイトルを編集する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 smtClean="0"/>
              <a:t>Web </a:t>
            </a:r>
            <a:r>
              <a:rPr lang="ja-JP" altLang="en-US" noProof="0" dirty="0" smtClean="0"/>
              <a:t>サイトをここに挿入します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スライド区切り線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 smtClean="0"/>
              <a:t>マスター テキストのスタイルを編集する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画像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  <a:br>
              <a:rPr lang="ja-JP" altLang="en-US" noProof="0" dirty="0"/>
            </a:br>
            <a:r>
              <a:rPr lang="ja-JP" altLang="en-US" noProof="0" dirty="0"/>
              <a:t>入力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17" name="テキスト プレースホルダー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ja-JP" altLang="en-US" noProof="0" dirty="0" smtClean="0"/>
              <a:t>ここにサブタイトルを入力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コンテン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つ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図プレースホルダー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ja-JP" altLang="en-US" noProof="0" dirty="0" smtClean="0"/>
              <a:t>キャプションをここに挿入</a:t>
            </a:r>
            <a:endParaRPr lang="ja-JP" altLang="en-US" noProof="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 smtClean="0"/>
              <a:t>タイトルをここに入力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と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15" name="長方形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長方形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プレースホルダー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 rtl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7" name="コンテンツ プレースホルダー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2" name="長方形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 smtClean="0"/>
              <a:t>フッターを追加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5" name="図形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1100220" y="4350527"/>
            <a:ext cx="3038652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16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Python</a:t>
            </a:r>
            <a:r>
              <a:rPr lang="ja-JP" altLang="en-US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 </a:t>
            </a:r>
            <a:r>
              <a:rPr lang="en-US" altLang="ja-JP" sz="1600" b="1" i="0" spc="0" baseline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static type checking</a:t>
            </a:r>
            <a:endParaRPr lang="ja-JP" altLang="en-US" sz="16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  <p:sp>
        <p:nvSpPr>
          <p:cNvPr id="16" name="図形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ja-JP" altLang="en-US" sz="150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図形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en-US" altLang="ja-JP" sz="1050" noProof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pPr algn="ctr"/>
              <a:t>‹#›</a:t>
            </a:fld>
            <a:endParaRPr lang="ja-JP" altLang="en-US" sz="105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図形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426399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ja-JP" sz="4400" b="1" i="0" spc="0" noProof="0" dirty="0" smtClean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Gill Sans" panose="020B0502020104020203" pitchFamily="34" charset="-79"/>
              </a:rPr>
              <a:t>P</a:t>
            </a:r>
            <a:endParaRPr lang="ja-JP" altLang="en-US" sz="4400" b="1" i="0" spc="0" noProof="0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66" r:id="rId11"/>
    <p:sldLayoutId id="2147483678" r:id="rId12"/>
    <p:sldLayoutId id="2147483679" r:id="rId13"/>
    <p:sldLayoutId id="2147483672" r:id="rId14"/>
    <p:sldLayoutId id="2147483683" r:id="rId15"/>
    <p:sldLayoutId id="2147483663" r:id="rId16"/>
    <p:sldLayoutId id="2147483675" r:id="rId17"/>
    <p:sldLayoutId id="2147483681" r:id="rId18"/>
    <p:sldLayoutId id="2147483682" r:id="rId19"/>
    <p:sldLayoutId id="2147483671" r:id="rId20"/>
    <p:sldLayoutId id="2147483677" r:id="rId21"/>
    <p:sldLayoutId id="2147483676" r:id="rId2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Meiryo UI" panose="020B0604030504040204" pitchFamily="50" charset="-128"/>
          <a:ea typeface="Meiryo UI" panose="020B0604030504040204" pitchFamily="50" charset="-128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r="-1" b="25816"/>
          <a:stretch/>
        </p:blipFill>
        <p:spPr>
          <a:xfrm>
            <a:off x="838200" y="2"/>
            <a:ext cx="11353799" cy="5809744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Python</a:t>
            </a:r>
            <a:br>
              <a:rPr lang="en-US" altLang="ja-JP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200" dirty="0"/>
              <a:t>型</a:t>
            </a:r>
            <a:r>
              <a:rPr lang="ja-JP" altLang="en-US" sz="7200" dirty="0" smtClean="0"/>
              <a:t>のある世界へ</a:t>
            </a:r>
            <a:endParaRPr lang="en-US" altLang="ja-JP" sz="540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/>
              <a:t>モジュール紹介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Union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型の範囲を自由に広げる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293890" y="1723412"/>
            <a:ext cx="19855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typing.Union</a:t>
            </a:r>
            <a:endParaRPr lang="zh-CN" altLang="en-US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57" y="2406673"/>
            <a:ext cx="3009337" cy="3679259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165" y="2406673"/>
            <a:ext cx="7897548" cy="368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2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73" y="1959971"/>
            <a:ext cx="5445858" cy="270464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Static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Type </a:t>
            </a:r>
            <a:b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6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Checker</a:t>
            </a:r>
            <a:endParaRPr lang="ja-JP" altLang="en-US" sz="32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altLang="ja-JP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rtl="0"/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PyCharm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v.s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.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Pyright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VScode</a:t>
            </a:r>
            <a:r>
              <a:rPr lang="en-US" altLang="ja-JP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427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静的型検査ツールの違い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err="1" smtClean="0"/>
              <a:t>Pycharm</a:t>
            </a:r>
            <a:r>
              <a:rPr lang="ja-JP" altLang="en-US" b="1" dirty="0" smtClean="0"/>
              <a:t>　</a:t>
            </a:r>
            <a:r>
              <a:rPr lang="en-US" altLang="ja-JP" b="1" dirty="0" err="1" smtClean="0"/>
              <a:t>v.s</a:t>
            </a:r>
            <a:r>
              <a:rPr lang="en-US" altLang="ja-JP" b="1" dirty="0" smtClean="0"/>
              <a:t>. </a:t>
            </a:r>
            <a:r>
              <a:rPr lang="en-US" altLang="ja-JP" b="1" dirty="0" err="1" smtClean="0"/>
              <a:t>Pyright</a:t>
            </a:r>
            <a:r>
              <a:rPr lang="en-US" altLang="ja-JP" b="1" dirty="0" smtClean="0"/>
              <a:t>(</a:t>
            </a:r>
            <a:r>
              <a:rPr lang="en-US" altLang="ja-JP" b="1" dirty="0" err="1" smtClean="0"/>
              <a:t>VSCode</a:t>
            </a:r>
            <a:r>
              <a:rPr lang="en-US" altLang="ja-JP" b="1" dirty="0" smtClean="0"/>
              <a:t>)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283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130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の種類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699933887"/>
              </p:ext>
            </p:extLst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41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プレースホルダー 8" descr="山の風景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9456" b="19456"/>
          <a:stretch>
            <a:fillRect/>
          </a:stretch>
        </p:blipFill>
        <p:spPr/>
      </p:pic>
      <p:sp>
        <p:nvSpPr>
          <p:cNvPr id="7" name="タイトル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/>
              <a:t> </a:t>
            </a:r>
            <a:r>
              <a:rPr lang="en-US" altLang="ja-JP" dirty="0" smtClean="0"/>
              <a:t>Server</a:t>
            </a:r>
            <a:r>
              <a:rPr lang="ja-JP" altLang="en-US" dirty="0" smtClean="0"/>
              <a:t>で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VDI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を提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供するために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8" name="長方形 67" descr="白のボックス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700391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9" name="長方形 68" descr="白のボックス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0" name="長方形 69" descr="黒のアクセント ボックス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851173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5" name="グラフィック 34" descr="追加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62973" y="2791500"/>
            <a:ext cx="322500" cy="322500"/>
          </a:xfrm>
          <a:prstGeom prst="rect">
            <a:avLst/>
          </a:prstGeom>
        </p:spPr>
      </p:pic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CAL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コンテンツ プレースホルダー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lvl="0" rtl="0">
              <a:lnSpc>
                <a:spcPct val="100000"/>
              </a:lnSpc>
            </a:pP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だ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ｓだｓだ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ｓｄ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1" name="長方形 70" descr="黒のアクセント ボックス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9" name="グラフィック 48" descr="追加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RDS</a:t>
            </a:r>
            <a:r>
              <a:rPr lang="ja-JP" altLang="en-US" dirty="0"/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CAL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/>
          </a:bodyPr>
          <a:lstStyle/>
          <a:p>
            <a:pPr lvl="0" rtl="0">
              <a:lnSpc>
                <a:spcPct val="100000"/>
              </a:lnSpc>
            </a:pP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あ</a:t>
            </a:r>
            <a:r>
              <a:rPr lang="ja-JP" altLang="en-US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ｓだｓだ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ｓｄ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094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Windows</a:t>
            </a:r>
            <a:r>
              <a:rPr lang="ja-JP" altLang="en-US" dirty="0" smtClean="0"/>
              <a:t> </a:t>
            </a:r>
            <a:r>
              <a:rPr lang="en-US" altLang="ja-JP" dirty="0" smtClean="0"/>
              <a:t>VDA</a:t>
            </a:r>
            <a:r>
              <a:rPr lang="ja-JP" altLang="en-US" dirty="0" smtClean="0"/>
              <a:t>ライセンス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Server</a:t>
            </a:r>
            <a:r>
              <a:rPr lang="ja-JP" altLang="en-US" b="1" dirty="0" smtClean="0"/>
              <a:t>以外の</a:t>
            </a:r>
            <a:r>
              <a:rPr lang="en-US" altLang="ja-JP" b="1" dirty="0" smtClean="0"/>
              <a:t>Windows</a:t>
            </a:r>
            <a:r>
              <a:rPr lang="ja-JP" altLang="en-US" b="1" dirty="0" smtClean="0"/>
              <a:t>用のライセンス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Azure WVD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Windows Virtual Desktop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66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Windows Server 2019 Essentials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r>
              <a:rPr lang="en-US" altLang="ja-JP" dirty="0"/>
              <a:t>Access</a:t>
            </a:r>
            <a:r>
              <a:rPr lang="ja-JP" altLang="en-US" dirty="0"/>
              <a:t> </a:t>
            </a:r>
            <a:r>
              <a:rPr lang="en-US" altLang="ja-JP" dirty="0"/>
              <a:t>Anywhere </a:t>
            </a:r>
            <a:r>
              <a:rPr lang="en-US" altLang="ja-JP" dirty="0" err="1"/>
              <a:t>v.s</a:t>
            </a:r>
            <a:r>
              <a:rPr lang="en-US" altLang="ja-JP" dirty="0"/>
              <a:t>. RDS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616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VM</a:t>
            </a:r>
            <a:r>
              <a:rPr lang="ja-JP" altLang="en-US" dirty="0" smtClean="0"/>
              <a:t>の場合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b="1" dirty="0" smtClean="0"/>
              <a:t>VM</a:t>
            </a:r>
            <a:r>
              <a:rPr lang="ja-JP" altLang="en-US" b="1" dirty="0" smtClean="0"/>
              <a:t>に</a:t>
            </a:r>
            <a:r>
              <a:rPr lang="en-US" altLang="ja-JP" b="1" dirty="0" smtClean="0"/>
              <a:t>Windows</a:t>
            </a:r>
            <a:r>
              <a:rPr lang="ja-JP" altLang="en-US" b="1" dirty="0" smtClean="0"/>
              <a:t>をインストールする場合のライセンス計算方法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074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2"/>
            <a:ext cx="6494370" cy="3452631"/>
          </a:xfrm>
          <a:prstGeom prst="rect">
            <a:avLst/>
          </a:prstGeom>
        </p:spPr>
      </p:pic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340222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8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18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18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6871855" y="4373218"/>
            <a:ext cx="4333805" cy="1045028"/>
          </a:xfrm>
          <a:prstGeom prst="wedgeRoundRectCallout">
            <a:avLst>
              <a:gd name="adj1" fmla="val -127322"/>
              <a:gd name="adj2" fmla="val -2658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なぜここで使わない選択肢を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沢山</a:t>
            </a:r>
            <a:r>
              <a:rPr lang="ja-JP" altLang="en-US" b="1" dirty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推薦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してくれるの？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871855" y="3211277"/>
            <a:ext cx="4441715" cy="966462"/>
          </a:xfrm>
          <a:prstGeom prst="wedgeRoundRectCallout">
            <a:avLst>
              <a:gd name="adj1" fmla="val -134034"/>
              <a:gd name="adj2" fmla="val -1189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型を定義していないのに、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なぜ勝手に「</a:t>
            </a:r>
            <a:r>
              <a:rPr lang="en-US" altLang="ja-JP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」が候補に出ているの？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6871855" y="2049336"/>
            <a:ext cx="4333805" cy="966462"/>
          </a:xfrm>
          <a:prstGeom prst="wedgeRoundRectCallout">
            <a:avLst>
              <a:gd name="adj1" fmla="val -112805"/>
              <a:gd name="adj2" fmla="val 5978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point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が</a:t>
            </a:r>
            <a:r>
              <a:rPr lang="en-US" altLang="zh-CN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x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持っていない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場合</a:t>
            </a:r>
            <a:endParaRPr lang="en-US" altLang="ja-JP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エラー</a:t>
            </a:r>
            <a:r>
              <a:rPr lang="ja-JP" altLang="en-US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になるのでは？</a:t>
            </a:r>
            <a:endParaRPr lang="zh-CN" altLang="en-US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125890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料金シミュレーション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90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クラウドとの比較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3770053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一般的な利用シーン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価額</a:t>
                      </a:r>
                      <a:endParaRPr lang="en-US" altLang="ja-JP" sz="1400" b="1" i="0" noProof="0" dirty="0" smtClean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Home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en-US" altLang="ja-JP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Pro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個人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 10 Enterprise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Essentials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小規模企業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Standard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Windows</a:t>
                      </a:r>
                      <a:r>
                        <a:rPr lang="en-US" altLang="ja-JP" sz="1400" b="1" baseline="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 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Server</a:t>
                      </a:r>
                      <a:r>
                        <a:rPr lang="ja-JP" altLang="en-US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　</a:t>
                      </a:r>
                      <a:r>
                        <a:rPr lang="en-US" altLang="ja-JP" sz="1400" b="1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2019 Datacenter</a:t>
                      </a:r>
                      <a:endParaRPr lang="ja-JP" altLang="ru-RU" sz="1400" b="1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lvl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0" i="0" noProof="0" dirty="0" smtClean="0">
                          <a:solidFill>
                            <a:srgbClr val="3F3F3F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 Light" panose="020B0302020104020203" pitchFamily="34" charset="-79"/>
                        </a:rPr>
                        <a:t>サーバー</a:t>
                      </a:r>
                      <a:endParaRPr lang="ja-JP" altLang="ru-RU" sz="1400" b="0" i="0" noProof="0" dirty="0" smtClean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ru-RU" sz="1400" b="0" i="0" noProof="0" dirty="0">
                        <a:solidFill>
                          <a:srgbClr val="3F3F3F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87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4522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区切りのタイトル</a:t>
            </a:r>
            <a:b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ここにサブヘッダーのテキストを入力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521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図プレースホルダー 26" descr="ハイキングしている女性">
            <a:extLst>
              <a:ext uri="{FF2B5EF4-FFF2-40B4-BE49-F238E27FC236}">
                <a16:creationId xmlns:a16="http://schemas.microsoft.com/office/drawing/2014/main" id="{73DAE110-F0EA-3148-A07C-325BF5660E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875" b="7875"/>
          <a:stretch>
            <a:fillRect/>
          </a:stretch>
        </p:blipFill>
        <p:spPr/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566F62C9-A1BC-DD47-B0A8-8EF9838D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区切りのタイトル</a:t>
            </a:r>
            <a:b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  <a:r>
              <a:rPr lang="ja-JP" altLang="en-US" sz="8000" spc="-300" dirty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8000" spc="-300" dirty="0">
                <a:solidFill>
                  <a:schemeClr val="tx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BD5253D3-376F-F247-863E-0A946AC77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サブタイトルをここに入力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660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タイトル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タイトルを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1" name="テキスト プレースホルダー 20">
            <a:extLst>
              <a:ext uri="{FF2B5EF4-FFF2-40B4-BE49-F238E27FC236}">
                <a16:creationId xmlns:a16="http://schemas.microsoft.com/office/drawing/2014/main" id="{AE6AE7FB-4892-5B4E-A7DB-B0F56C1C98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 anchor="t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ここにサブタイトルを入力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fontScale="70000" lnSpcReduction="20000"/>
          </a:bodyPr>
          <a:lstStyle/>
          <a:p>
            <a:pPr marL="0" indent="0" rtl="0">
              <a:buNone/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5" name="図プレースホルダー 4" descr="仕事デスクの平面と、地図を指さしている女性">
            <a:extLst>
              <a:ext uri="{FF2B5EF4-FFF2-40B4-BE49-F238E27FC236}">
                <a16:creationId xmlns:a16="http://schemas.microsoft.com/office/drawing/2014/main" id="{F1AF67EB-A440-4F40-861A-A266D594A0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4321" r="43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プレースホルダー 8" descr="山の風景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9456" b="19456"/>
          <a:stretch>
            <a:fillRect/>
          </a:stretch>
        </p:blipFill>
        <p:spPr/>
      </p:pic>
      <p:sp>
        <p:nvSpPr>
          <p:cNvPr id="7" name="タイトル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比較スライド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8" name="長方形 67" descr="白のボックス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700391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9" name="長方形 68" descr="白のボックス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solidFill>
                <a:schemeClr val="tx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0" name="長方形 69" descr="黒のアクセント ボックス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851173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5" name="グラフィック 34" descr="追加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62973" y="2791500"/>
            <a:ext cx="322500" cy="322500"/>
          </a:xfrm>
          <a:prstGeom prst="rect">
            <a:avLst/>
          </a:prstGeom>
        </p:spPr>
      </p:pic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比較ポイント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コンテンツ プレースホルダー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 fontScale="70000" lnSpcReduction="20000"/>
          </a:bodyPr>
          <a:lstStyle/>
          <a:p>
            <a:pPr lvl="0" rtl="0">
              <a:lnSpc>
                <a:spcPct val="100000"/>
              </a:lnSpc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1" name="長方形 70" descr="黒のアクセント ボックス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9" name="グラフィック 48" descr="追加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比較ポイント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 fontScale="70000" lnSpcReduction="20000"/>
          </a:bodyPr>
          <a:lstStyle/>
          <a:p>
            <a:pPr lvl="0" rtl="0">
              <a:lnSpc>
                <a:spcPct val="100000"/>
              </a:lnSpc>
            </a:pP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mi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mi,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dolor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ante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convallis, in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ipsum dolor sit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gravida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a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est. 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531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グラフ 3" descr="グラフ&#10;">
            <a:extLst>
              <a:ext uri="{FF2B5EF4-FFF2-40B4-BE49-F238E27FC236}">
                <a16:creationId xmlns:a16="http://schemas.microsoft.com/office/drawing/2014/main" id="{B5F670E4-3406-294C-82F8-C8DEF2678A09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132074208"/>
              </p:ext>
            </p:extLst>
          </p:nvPr>
        </p:nvGraphicFramePr>
        <p:xfrm>
          <a:off x="1363663" y="2368550"/>
          <a:ext cx="5056187" cy="379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タイトル 7">
            <a:extLst>
              <a:ext uri="{FF2B5EF4-FFF2-40B4-BE49-F238E27FC236}">
                <a16:creationId xmlns:a16="http://schemas.microsoft.com/office/drawing/2014/main" id="{AB58A585-52FA-4A45-B2D0-660EC2D22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タイトル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F82458FA-5D5F-6A41-B047-910858C1E1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ここにサブタイトルを入力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76C3E0A7-1C3E-0A40-AC21-1EAD4086C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lnSpcReduction="10000"/>
          </a:bodyPr>
          <a:lstStyle/>
          <a:p>
            <a:pPr marL="0" lvl="0" indent="0" rtl="0">
              <a:buNone/>
            </a:pP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est.Duis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aliquam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nisi.Suspendisse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vehicula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mi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diam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lacinia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massa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sodales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ac.Fusce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condimentum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egestas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nunc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maximus.Quisque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et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orci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purus.Proin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dolor mi,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ultrices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ipsum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placerat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congue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turpis.Donec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vestibulum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eget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mauris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dignissim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ultricies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dolor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viverra.Phasellus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efficitur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ante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nec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convallis, in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ornare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est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accumsan.Lorem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eu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quis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est. 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522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の種類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Home/Pro/Enterprise/Server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aphicFrame>
        <p:nvGraphicFramePr>
          <p:cNvPr id="12" name="表 2" descr="表">
            <a:extLst>
              <a:ext uri="{FF2B5EF4-FFF2-40B4-BE49-F238E27FC236}">
                <a16:creationId xmlns:a16="http://schemas.microsoft.com/office/drawing/2014/main" id="{6B27A8E2-B17E-3949-8E3A-8111DF5F8DF8}"/>
              </a:ext>
            </a:extLst>
          </p:cNvPr>
          <p:cNvGraphicFramePr>
            <a:graphicFrameLocks noGrp="1"/>
          </p:cNvGraphicFramePr>
          <p:nvPr>
            <p:ph sz="quarter" idx="10"/>
            <p:extLst/>
          </p:nvPr>
        </p:nvGraphicFramePr>
        <p:xfrm>
          <a:off x="838200" y="1690688"/>
          <a:ext cx="10896924" cy="4879281"/>
        </p:xfrm>
        <a:graphic>
          <a:graphicData uri="http://schemas.openxmlformats.org/drawingml/2006/table">
            <a:tbl>
              <a:tblPr firstRow="1" bandRow="1">
                <a:gradFill rotWithShape="1">
                  <a:gsLst>
                    <a:gs pos="0">
                      <a:srgbClr val="DDDDDD">
                        <a:lumMod val="110000"/>
                        <a:satMod val="105000"/>
                        <a:tint val="67000"/>
                      </a:srgbClr>
                    </a:gs>
                    <a:gs pos="50000">
                      <a:srgbClr val="DDDDDD">
                        <a:lumMod val="105000"/>
                        <a:satMod val="103000"/>
                        <a:tint val="73000"/>
                      </a:srgbClr>
                    </a:gs>
                    <a:gs pos="100000">
                      <a:srgbClr val="DDDDDD">
                        <a:lumMod val="105000"/>
                        <a:satMod val="109000"/>
                        <a:tint val="81000"/>
                      </a:srgbClr>
                    </a:gs>
                  </a:gsLst>
                  <a:lin ang="5400000" scaled="0"/>
                </a:gradFill>
                <a:effectLst/>
              </a:tblPr>
              <a:tblGrid>
                <a:gridCol w="2724231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24231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44236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en-US" altLang="ja-JP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Windows</a:t>
                      </a:r>
                      <a:r>
                        <a:rPr lang="ja-JP" altLang="en-US" sz="1400" b="1" i="0" noProof="0" dirty="0" smtClean="0">
                          <a:solidFill>
                            <a:schemeClr val="lt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アディション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 smtClean="0">
                          <a:solidFill>
                            <a:schemeClr val="bg2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ライセンス体系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見出し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algn="ctr" rtl="0"/>
                      <a:r>
                        <a:rPr lang="ja-JP" altLang="en-US" sz="1400" b="1" i="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Gill Sans" panose="020B0502020104020203" pitchFamily="34" charset="-79"/>
                        </a:rPr>
                        <a:t>見出し</a:t>
                      </a:r>
                      <a:endParaRPr lang="ja-JP" altLang="ru-RU" sz="1400" b="1" i="0" noProof="0" dirty="0">
                        <a:solidFill>
                          <a:schemeClr val="bg2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" panose="020B0502020104020203" pitchFamily="34" charset="-79"/>
                      </a:endParaRPr>
                    </a:p>
                  </a:txBody>
                  <a:tcPr marL="69909" marR="69909" marT="34995" marB="34995" anchor="ctr">
                    <a:lnL>
                      <a:noFill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Home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Pro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noProof="0" dirty="0" smtClean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Enterprise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70745"/>
                  </a:ext>
                </a:extLst>
              </a:tr>
              <a:tr h="5546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Gill Sans MT" panose="020B0502020104020203"/>
                        </a:defRPr>
                      </a:lvl9pPr>
                    </a:lstStyle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noProof="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コンテンツをここに入力</a:t>
                      </a:r>
                      <a:endParaRPr lang="ja-JP" altLang="ru-RU" sz="1400" b="0" i="0" noProof="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Gill Sans Light" panose="020B0302020104020203" pitchFamily="34" charset="-79"/>
                      </a:endParaRPr>
                    </a:p>
                  </a:txBody>
                  <a:tcPr marL="64576" marR="64576" marT="34995" marB="34995" anchor="ctr">
                    <a:lnL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314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77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カヤックをしている女性 ">
            <a:extLst>
              <a:ext uri="{FF2B5EF4-FFF2-40B4-BE49-F238E27FC236}">
                <a16:creationId xmlns:a16="http://schemas.microsoft.com/office/drawing/2014/main" id="{0F328162-C41F-0747-AD98-22BF1A68A41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4698" b="4698"/>
          <a:stretch>
            <a:fillRect/>
          </a:stretch>
        </p:blipFill>
        <p:spPr/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0108483C-D7E5-4BC4-A063-CD9EA2DDE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タイトルをここに入力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9D8A0347-95CC-4E7E-B5B8-92D48FB28F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fontScale="77500" lnSpcReduction="20000"/>
          </a:bodyPr>
          <a:lstStyle/>
          <a:p>
            <a:pPr rtl="0">
              <a:lnSpc>
                <a:spcPct val="150000"/>
              </a:lnSpc>
            </a:pP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Lorem ipsum dolor sit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amet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,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consectetur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adipiscing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elit.Ut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gravida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eros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erat.Proin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a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tellus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sed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risus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lobortis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sagittis</a:t>
            </a:r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endParaRPr lang="ja-JP" altLang="en-US" sz="2000" b="1" dirty="0">
              <a:latin typeface="Meiryo UI" panose="020B0604030504040204" pitchFamily="50" charset="-128"/>
              <a:ea typeface="Meiryo UI" panose="020B0604030504040204" pitchFamily="50" charset="-128"/>
              <a:cs typeface="Gill Sans" panose="020B0502020104020203" pitchFamily="34" charset="-79"/>
            </a:endParaRPr>
          </a:p>
          <a:p>
            <a:pPr rtl="0">
              <a:lnSpc>
                <a:spcPct val="150000"/>
              </a:lnSpc>
            </a:pP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489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777773"/>
            <a:ext cx="6432914" cy="3452630"/>
          </a:xfrm>
          <a:prstGeom prst="rect">
            <a:avLst/>
          </a:prstGeom>
        </p:spPr>
      </p:pic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1182"/>
            <a:ext cx="4008437" cy="1395208"/>
          </a:xfrm>
        </p:spPr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背景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9349A659-D3D2-9F43-B94A-438B0C55F6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7" y="1532051"/>
            <a:ext cx="4583625" cy="602887"/>
          </a:xfrm>
        </p:spPr>
        <p:txBody>
          <a:bodyPr rtlCol="0" anchor="t">
            <a:normAutofit/>
          </a:bodyPr>
          <a:lstStyle/>
          <a:p>
            <a:pPr rtl="0"/>
            <a:r>
              <a:rPr lang="ja-JP" altLang="en-US" sz="2000" b="1" dirty="0" smtClean="0"/>
              <a:t>なぜ</a:t>
            </a:r>
            <a:r>
              <a:rPr lang="en-US" altLang="ja-JP" sz="2000" b="1" dirty="0" smtClean="0"/>
              <a:t>Python</a:t>
            </a:r>
            <a:r>
              <a:rPr lang="ja-JP" altLang="en-US" sz="2000" b="1" dirty="0" smtClean="0"/>
              <a:t>に型をつけたいのか？</a:t>
            </a:r>
            <a:endParaRPr lang="ja-JP" altLang="en-US" sz="2000" b="1" dirty="0"/>
          </a:p>
        </p:txBody>
      </p:sp>
      <p:sp>
        <p:nvSpPr>
          <p:cNvPr id="7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7" y="2338307"/>
            <a:ext cx="2635556" cy="439466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2000" b="1" dirty="0" err="1" smtClean="0">
                <a:solidFill>
                  <a:srgbClr val="00B050"/>
                </a:solidFill>
              </a:rPr>
              <a:t>PyCharm</a:t>
            </a:r>
            <a:r>
              <a:rPr lang="ja-JP" altLang="en-US" sz="2000" b="1" dirty="0" smtClean="0">
                <a:solidFill>
                  <a:srgbClr val="00B050"/>
                </a:solidFill>
              </a:rPr>
              <a:t>　</a:t>
            </a:r>
            <a:r>
              <a:rPr lang="en-US" altLang="ja-JP" sz="2000" b="1" dirty="0" smtClean="0">
                <a:solidFill>
                  <a:srgbClr val="00B050"/>
                </a:solidFill>
              </a:rPr>
              <a:t>2020.2</a:t>
            </a:r>
          </a:p>
        </p:txBody>
      </p:sp>
      <p:sp>
        <p:nvSpPr>
          <p:cNvPr id="3" name="角丸四角形吹き出し 2"/>
          <p:cNvSpPr/>
          <p:nvPr/>
        </p:nvSpPr>
        <p:spPr>
          <a:xfrm>
            <a:off x="8050222" y="4986605"/>
            <a:ext cx="3245227" cy="1368759"/>
          </a:xfrm>
          <a:prstGeom prst="wedgeRoundRectCallout">
            <a:avLst>
              <a:gd name="adj1" fmla="val -87002"/>
              <a:gd name="adj2" fmla="val -2773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object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r>
              <a:rPr lang="en-US" altLang="ja-JP" sz="2000" b="1" dirty="0" err="1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buildin</a:t>
            </a:r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メソッドも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２番目に挙げられた。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286263" y="3424740"/>
            <a:ext cx="3527918" cy="1240448"/>
          </a:xfrm>
          <a:prstGeom prst="wedgeRoundRectCallout">
            <a:avLst>
              <a:gd name="adj1" fmla="val -142212"/>
              <a:gd name="adj2" fmla="val 6792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明確に定義した「ｘ」と「ｙ」が</a:t>
            </a:r>
            <a:endParaRPr lang="en-US" altLang="ja-JP" sz="2000" b="1" dirty="0" smtClean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20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前に挙げられた！</a:t>
            </a:r>
            <a:endParaRPr lang="zh-CN" altLang="en-US" sz="20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角丸四角形吹き出し 11"/>
          <p:cNvSpPr/>
          <p:nvPr/>
        </p:nvSpPr>
        <p:spPr>
          <a:xfrm>
            <a:off x="5132208" y="1959429"/>
            <a:ext cx="3216661" cy="747916"/>
          </a:xfrm>
          <a:prstGeom prst="wedgeRoundRectCallout">
            <a:avLst>
              <a:gd name="adj1" fmla="val -90073"/>
              <a:gd name="adj2" fmla="val 22315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400" b="1" dirty="0" smtClean="0">
                <a:solidFill>
                  <a:schemeClr val="tx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型を指定してみれば？</a:t>
            </a:r>
            <a:endParaRPr lang="zh-CN" altLang="en-US" sz="2400" b="1" dirty="0">
              <a:solidFill>
                <a:schemeClr val="tx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16974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旅行がテーマの平面レイアウト">
            <a:extLst>
              <a:ext uri="{FF2B5EF4-FFF2-40B4-BE49-F238E27FC236}">
                <a16:creationId xmlns:a16="http://schemas.microsoft.com/office/drawing/2014/main" id="{2320BECE-3734-8743-8137-451E559E9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745" b="11745"/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4" name="タイトル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ありがとう</a:t>
            </a:r>
            <a:b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</a:b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  <a:sym typeface="Bebas"/>
              </a:rPr>
              <a:t>ございました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HTTP://WWW.MARGIESTRAVEL.COM/</a:t>
            </a:r>
          </a:p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1" name="グループ 50" descr="連絡先情報テキスト ボックス グループ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9309516" y="502274"/>
            <a:ext cx="2780443" cy="993643"/>
            <a:chOff x="7718027" y="4213936"/>
            <a:chExt cx="2780443" cy="993643"/>
          </a:xfrm>
        </p:grpSpPr>
        <p:grpSp>
          <p:nvGrpSpPr>
            <p:cNvPr id="19" name="グループ 18">
              <a:extLst>
                <a:ext uri="{FF2B5EF4-FFF2-40B4-BE49-F238E27FC236}">
                  <a16:creationId xmlns:a16="http://schemas.microsoft.com/office/drawing/2014/main" id="{28D1A7A2-A799-E043-8B93-F66D87909B8A}"/>
                </a:ext>
              </a:extLst>
            </p:cNvPr>
            <p:cNvGrpSpPr/>
            <p:nvPr/>
          </p:nvGrpSpPr>
          <p:grpSpPr>
            <a:xfrm>
              <a:off x="8029588" y="4225347"/>
              <a:ext cx="2468882" cy="982232"/>
              <a:chOff x="6095998" y="4225347"/>
              <a:chExt cx="4707723" cy="982232"/>
            </a:xfrm>
          </p:grpSpPr>
          <p:sp>
            <p:nvSpPr>
              <p:cNvPr id="45" name="サブタイトル 2">
                <a:extLst>
                  <a:ext uri="{FF2B5EF4-FFF2-40B4-BE49-F238E27FC236}">
                    <a16:creationId xmlns:a16="http://schemas.microsoft.com/office/drawing/2014/main" id="{6727AF79-CC43-B24F-91AB-59C97C3486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4225347"/>
                <a:ext cx="4031470" cy="309048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sz="14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20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None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b="1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" panose="020B0502020104020203" pitchFamily="34" charset="-79"/>
                  </a:rPr>
                  <a:t>VICTORIA LINDQVIST</a:t>
                </a:r>
                <a:endParaRPr kumimoji="0" lang="ja-JP" altLang="en-US" sz="1400" b="1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" panose="020B0502020104020203" pitchFamily="34" charset="-79"/>
                </a:endParaRPr>
              </a:p>
            </p:txBody>
          </p:sp>
          <p:sp>
            <p:nvSpPr>
              <p:cNvPr id="46" name="テキスト プレースホルダー 17">
                <a:extLst>
                  <a:ext uri="{FF2B5EF4-FFF2-40B4-BE49-F238E27FC236}">
                    <a16:creationId xmlns:a16="http://schemas.microsoft.com/office/drawing/2014/main" id="{698B802A-61BF-5142-91CD-EF6EE9F1A6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570697"/>
                <a:ext cx="4268786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dirty="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dirty="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 dirty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>
                  <a:buClr>
                    <a:srgbClr val="00B0F0"/>
                  </a:buClr>
                </a:pPr>
                <a:r>
                  <a:rPr lang="en-US" altLang="ja-JP" sz="1400" u="none" strike="noStrike" kern="1200" cap="none" spc="0" normalizeH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+</a:t>
                </a:r>
                <a:r>
                  <a:rPr lang="en-US" altLang="ja-JP" dirty="0">
                    <a:solidFill>
                      <a:schemeClr val="tx2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1 (589) 555‐0199</a:t>
                </a:r>
                <a:endParaRPr kumimoji="0" lang="ja-JP" altLang="en-US" sz="140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47" name="テキスト プレースホルダー 18">
                <a:extLst>
                  <a:ext uri="{FF2B5EF4-FFF2-40B4-BE49-F238E27FC236}">
                    <a16:creationId xmlns:a16="http://schemas.microsoft.com/office/drawing/2014/main" id="{22512C4B-7E64-EA4F-9C2C-D59EF00F7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2" y="4959929"/>
                <a:ext cx="4707719" cy="247650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chemeClr val="accent1"/>
                  </a:buClr>
                  <a:buFont typeface="Arial" panose="020B0604020202020204" pitchFamily="34" charset="0"/>
                  <a:buNone/>
                  <a:defRPr lang="en-US" sz="1400" kern="1200" smtClean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542925" indent="-276225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20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096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8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0763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US" sz="1600" kern="1200" smtClean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343025" indent="-26670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500"/>
                  </a:spcAft>
                  <a:buFont typeface="Arial" panose="020B0604020202020204" pitchFamily="34" charset="0"/>
                  <a:buChar char="•"/>
                  <a:defRPr lang="en-ZA"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500"/>
                  </a:spcAft>
                  <a:buClr>
                    <a:srgbClr val="00B0F0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ja-JP" sz="1400" u="none" strike="noStrike" kern="1200" cap="none" spc="0" normalizeH="0" noProof="0" dirty="0" smtClean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Meiryo UI" panose="020B0604030504040204" pitchFamily="50" charset="-128"/>
                    <a:ea typeface="Meiryo UI" panose="020B0604030504040204" pitchFamily="50" charset="-128"/>
                    <a:cs typeface="Gill Sans Light" panose="020B0302020104020203" pitchFamily="34" charset="-79"/>
                  </a:rPr>
                  <a:t>victoria@margiestravel.com</a:t>
                </a:r>
                <a:endParaRPr lang="en-US" altLang="ja-JP" sz="1400" u="none" strike="noStrike" kern="1200" cap="none" spc="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Gill Sans Light" panose="020B0302020104020203" pitchFamily="34" charset="-79"/>
                </a:endParaRPr>
              </a:p>
            </p:txBody>
          </p:sp>
        </p:grpSp>
        <p:grpSp>
          <p:nvGrpSpPr>
            <p:cNvPr id="20" name="グループ 19">
              <a:extLst>
                <a:ext uri="{FF2B5EF4-FFF2-40B4-BE49-F238E27FC236}">
                  <a16:creationId xmlns:a16="http://schemas.microsoft.com/office/drawing/2014/main" id="{FA9978F1-A4D0-0C48-82F7-A677ECC15EF8}"/>
                </a:ext>
              </a:extLst>
            </p:cNvPr>
            <p:cNvGrpSpPr/>
            <p:nvPr/>
          </p:nvGrpSpPr>
          <p:grpSpPr>
            <a:xfrm>
              <a:off x="7718027" y="4213936"/>
              <a:ext cx="218900" cy="979268"/>
              <a:chOff x="6582150" y="5034270"/>
              <a:chExt cx="218900" cy="979268"/>
            </a:xfrm>
          </p:grpSpPr>
          <p:pic>
            <p:nvPicPr>
              <p:cNvPr id="52" name="グラフィック 51" descr="ユーザー" title="アイコン - 発表者名">
                <a:extLst>
                  <a:ext uri="{FF2B5EF4-FFF2-40B4-BE49-F238E27FC236}">
                    <a16:creationId xmlns:a16="http://schemas.microsoft.com/office/drawing/2014/main" id="{174B9B52-F256-CC43-B002-B0CC730357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6582150" y="5034270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3" name="グラフィック 52" descr="封筒" title="アイコン - 発表者のメール アドレス">
                <a:extLst>
                  <a:ext uri="{FF2B5EF4-FFF2-40B4-BE49-F238E27FC236}">
                    <a16:creationId xmlns:a16="http://schemas.microsoft.com/office/drawing/2014/main" id="{F2F4E712-3E0F-6C46-96C5-35C27A46BA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p:blipFill>
            <p:spPr>
              <a:xfrm>
                <a:off x="6582150" y="5794638"/>
                <a:ext cx="218900" cy="218900"/>
              </a:xfrm>
              <a:prstGeom prst="rect">
                <a:avLst/>
              </a:prstGeom>
            </p:spPr>
          </p:pic>
          <p:pic>
            <p:nvPicPr>
              <p:cNvPr id="54" name="グラフィック 53" descr="スマート フォン" title="アイコン - 発表者の電話番号">
                <a:extLst>
                  <a:ext uri="{FF2B5EF4-FFF2-40B4-BE49-F238E27FC236}">
                    <a16:creationId xmlns:a16="http://schemas.microsoft.com/office/drawing/2014/main" id="{A4DE8733-7009-1A4C-AF89-8881265D0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p:blipFill>
            <p:spPr>
              <a:xfrm>
                <a:off x="6582150" y="5405406"/>
                <a:ext cx="218900" cy="2189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1188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このテンプレートのカスタマイズ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D8A761-4FF9-4CEB-80F5-216BB6925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ja-JP" altLang="en-US" u="sng" dirty="0">
                <a:solidFill>
                  <a:srgbClr val="0070C0"/>
                </a:solidFill>
                <a:latin typeface="Meiryo UI" panose="020B0604030504040204" pitchFamily="50" charset="-128"/>
                <a:ea typeface="Meiryo UI" panose="020B0604030504040204" pitchFamily="50" charset="-128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テンプレートの編集手順とフィードバック</a:t>
            </a:r>
            <a:endParaRPr lang="ja-JP" altLang="en-US" u="sng" dirty="0">
              <a:solidFill>
                <a:srgbClr val="0070C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7877737" cy="1547476"/>
          </a:xfrm>
          <a:solidFill>
            <a:schemeClr val="bg1"/>
          </a:solidFill>
        </p:spPr>
        <p:txBody>
          <a:bodyPr rtlCol="0"/>
          <a:lstStyle/>
          <a:p>
            <a:r>
              <a:rPr lang="ja-JP" altLang="en-US" dirty="0" smtClean="0"/>
              <a:t>型</a:t>
            </a:r>
            <a:r>
              <a:rPr lang="ja-JP" altLang="en-US" dirty="0"/>
              <a:t>を</a:t>
            </a:r>
            <a:r>
              <a:rPr lang="ja-JP" altLang="en-US" dirty="0" smtClean="0"/>
              <a:t>つける</a:t>
            </a:r>
            <a:r>
              <a:rPr lang="ja-JP" altLang="en-US" dirty="0"/>
              <a:t>メリット</a:t>
            </a:r>
            <a:r>
              <a:rPr lang="ja-JP" altLang="en-US" dirty="0" smtClean="0"/>
              <a:t>？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en-US" altLang="ja-JP" sz="1600" dirty="0" smtClean="0"/>
              <a:t>Python</a:t>
            </a:r>
            <a:r>
              <a:rPr lang="ja-JP" altLang="en-US" sz="1600" dirty="0" smtClean="0"/>
              <a:t>では型をつけなくても動くが、型をつけると以下のメリットがある。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 smtClean="0"/>
              <a:t>変数がどんな型か</a:t>
            </a:r>
            <a:r>
              <a:rPr lang="ja-JP" altLang="en-US" sz="1600" dirty="0" smtClean="0"/>
              <a:t>」　がはっきりわかる</a:t>
            </a:r>
            <a:r>
              <a:rPr lang="ja-JP" altLang="en-US" sz="1600" dirty="0" smtClean="0"/>
              <a:t>。</a:t>
            </a:r>
            <a:endParaRPr lang="en-US" altLang="ja-JP" sz="16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ja-JP" altLang="en-US" sz="1600" b="1" dirty="0"/>
              <a:t>オブジェクトがどんなプロパティー、メソッドを持っているのか</a:t>
            </a:r>
            <a:r>
              <a:rPr lang="ja-JP" altLang="en-US" sz="1600" dirty="0"/>
              <a:t>」　がはっきりわかる</a:t>
            </a:r>
            <a:r>
              <a:rPr lang="ja-JP" altLang="en-US" sz="1600" dirty="0" smtClean="0"/>
              <a:t>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「</a:t>
            </a:r>
            <a:r>
              <a:rPr lang="en-US" altLang="ja-JP" sz="1600" b="1" dirty="0" smtClean="0"/>
              <a:t>method</a:t>
            </a:r>
            <a:r>
              <a:rPr lang="ja-JP" altLang="en-US" sz="1600" b="1" dirty="0" smtClean="0"/>
              <a:t>や変数に違う</a:t>
            </a:r>
            <a:r>
              <a:rPr lang="ja-JP" altLang="en-US" sz="1600" b="1" dirty="0"/>
              <a:t>型</a:t>
            </a:r>
            <a:r>
              <a:rPr lang="ja-JP" altLang="en-US" sz="1600" b="1" dirty="0" smtClean="0"/>
              <a:t>引数</a:t>
            </a:r>
            <a:r>
              <a:rPr lang="ja-JP" altLang="en-US" sz="1600" b="1" dirty="0" smtClean="0"/>
              <a:t>を渡していないか</a:t>
            </a:r>
            <a:r>
              <a:rPr lang="ja-JP" altLang="en-US" sz="1600" dirty="0" smtClean="0"/>
              <a:t>」　がはっきりわかる。</a:t>
            </a:r>
            <a:endParaRPr lang="en-US" altLang="ja-JP" sz="1600" dirty="0" smtClean="0"/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b="1" dirty="0" smtClean="0">
                <a:solidFill>
                  <a:srgbClr val="FF0000"/>
                </a:solidFill>
              </a:rPr>
              <a:t>IDE</a:t>
            </a:r>
            <a:r>
              <a:rPr lang="ja-JP" altLang="en-US" sz="1600" b="1" dirty="0" smtClean="0">
                <a:solidFill>
                  <a:srgbClr val="FF0000"/>
                </a:solidFill>
              </a:rPr>
              <a:t>が入力候補をより正確に出せる。</a:t>
            </a:r>
            <a:endParaRPr lang="en-US" altLang="ja-JP" sz="1600" b="1" dirty="0" smtClean="0">
              <a:solidFill>
                <a:srgbClr val="FF0000"/>
              </a:solidFill>
            </a:endParaRPr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b="1" dirty="0" smtClean="0">
                <a:solidFill>
                  <a:srgbClr val="FF0000"/>
                </a:solidFill>
              </a:rPr>
              <a:t>コード</a:t>
            </a:r>
            <a:r>
              <a:rPr lang="ja-JP" altLang="en-US" sz="1600" b="1" dirty="0" smtClean="0">
                <a:solidFill>
                  <a:srgbClr val="FF0000"/>
                </a:solidFill>
              </a:rPr>
              <a:t>を実行しかなくても過ちを早く発見できる。</a:t>
            </a:r>
            <a:endParaRPr lang="en-US" altLang="ja-JP" sz="1600" b="1" dirty="0" smtClean="0">
              <a:solidFill>
                <a:srgbClr val="FF0000"/>
              </a:solidFill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2203645" y="4077883"/>
            <a:ext cx="1811763" cy="83488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つまり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CF7A04E8-D33E-244D-AFB2-10B9CDB5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1" y="79513"/>
            <a:ext cx="8138995" cy="1547476"/>
          </a:xfrm>
          <a:solidFill>
            <a:schemeClr val="bg1"/>
          </a:solidFill>
        </p:spPr>
        <p:txBody>
          <a:bodyPr rtlCol="0"/>
          <a:lstStyle/>
          <a:p>
            <a:r>
              <a:rPr lang="en-US" altLang="ja-JP" dirty="0" smtClean="0"/>
              <a:t>Python</a:t>
            </a:r>
            <a:r>
              <a:rPr lang="ja-JP" altLang="en-US" dirty="0" smtClean="0"/>
              <a:t>におい</a:t>
            </a:r>
            <a:r>
              <a:rPr lang="ja-JP" altLang="en-US" dirty="0"/>
              <a:t>て</a:t>
            </a:r>
            <a:r>
              <a:rPr lang="ja-JP" altLang="en-US" dirty="0" smtClean="0"/>
              <a:t>の型チェックの特徴</a:t>
            </a:r>
            <a:endParaRPr lang="ja-JP" altLang="en-US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316" y="2048156"/>
            <a:ext cx="9547510" cy="3921002"/>
          </a:xfrm>
        </p:spPr>
        <p:txBody>
          <a:bodyPr rtlCol="0">
            <a:noAutofit/>
          </a:bodyPr>
          <a:lstStyle/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強制力はない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型の指定は</a:t>
            </a:r>
            <a:r>
              <a:rPr lang="en-US" altLang="ja-JP" sz="1500" dirty="0" smtClean="0"/>
              <a:t>Static</a:t>
            </a:r>
            <a:r>
              <a:rPr lang="ja-JP" altLang="en-US" sz="1500" dirty="0" smtClean="0"/>
              <a:t> </a:t>
            </a:r>
            <a:r>
              <a:rPr lang="en-US" altLang="ja-JP" sz="1500" dirty="0"/>
              <a:t>Type</a:t>
            </a:r>
            <a:r>
              <a:rPr lang="ja-JP" altLang="en-US" sz="1500" dirty="0"/>
              <a:t> </a:t>
            </a:r>
            <a:r>
              <a:rPr lang="en-US" altLang="ja-JP" sz="1500" dirty="0" smtClean="0"/>
              <a:t>Checker</a:t>
            </a:r>
            <a:r>
              <a:rPr lang="ja-JP" altLang="en-US" sz="1500" dirty="0" smtClean="0"/>
              <a:t>のためのものであり、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実行段階では一切無視される。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en-US" altLang="ja-JP" sz="1600" dirty="0" smtClean="0"/>
              <a:t>Static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Type</a:t>
            </a:r>
            <a:r>
              <a:rPr lang="ja-JP" altLang="en-US" sz="1600" dirty="0" smtClean="0"/>
              <a:t> </a:t>
            </a:r>
            <a:r>
              <a:rPr lang="en-US" altLang="ja-JP" sz="1600" dirty="0" smtClean="0"/>
              <a:t>Checker</a:t>
            </a:r>
            <a:r>
              <a:rPr lang="ja-JP" altLang="en-US" sz="1600" dirty="0" smtClean="0"/>
              <a:t>によって、チェックの完成度も違う</a:t>
            </a:r>
            <a:endParaRPr lang="en-US" altLang="ja-JP" sz="1600" dirty="0" smtClean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sz="1500" dirty="0" smtClean="0"/>
              <a:t>使用する</a:t>
            </a:r>
            <a:r>
              <a:rPr lang="en-US" altLang="ja-JP" sz="1500" dirty="0" smtClean="0"/>
              <a:t>IDE</a:t>
            </a:r>
            <a:r>
              <a:rPr lang="ja-JP" altLang="en-US" sz="1500" dirty="0" smtClean="0"/>
              <a:t>や</a:t>
            </a:r>
            <a:r>
              <a:rPr lang="en-US" altLang="ja-JP" sz="1500" dirty="0" smtClean="0"/>
              <a:t>STC</a:t>
            </a:r>
            <a:r>
              <a:rPr lang="ja-JP" altLang="en-US" sz="1500" dirty="0" smtClean="0"/>
              <a:t> </a:t>
            </a:r>
            <a:r>
              <a:rPr lang="en-US" altLang="ja-JP" sz="1500" dirty="0" smtClean="0"/>
              <a:t>Plugin</a:t>
            </a:r>
            <a:r>
              <a:rPr lang="ja-JP" altLang="en-US" sz="1500" dirty="0" smtClean="0"/>
              <a:t>の違いによって、チェックの完成度が違う。</a:t>
            </a:r>
            <a:r>
              <a:rPr lang="en-US" altLang="ja-JP" sz="1500" dirty="0" smtClean="0"/>
              <a:t/>
            </a:r>
            <a:br>
              <a:rPr lang="en-US" altLang="ja-JP" sz="1500" dirty="0" smtClean="0"/>
            </a:br>
            <a:r>
              <a:rPr lang="ja-JP" altLang="en-US" sz="1500" dirty="0" smtClean="0"/>
              <a:t>（あくまで個人的な感想ですが、</a:t>
            </a:r>
            <a:r>
              <a:rPr lang="en-US" altLang="ja-JP" sz="1500" dirty="0" err="1" smtClean="0"/>
              <a:t>PyCharm</a:t>
            </a:r>
            <a:r>
              <a:rPr lang="ja-JP" altLang="en-US" sz="1500" dirty="0" smtClean="0"/>
              <a:t>より</a:t>
            </a:r>
            <a:r>
              <a:rPr lang="en-US" altLang="ja-JP" sz="1500" dirty="0" err="1" smtClean="0"/>
              <a:t>VSCode</a:t>
            </a:r>
            <a:r>
              <a:rPr lang="ja-JP" altLang="en-US" sz="1500" dirty="0" smtClean="0"/>
              <a:t>＋</a:t>
            </a:r>
            <a:r>
              <a:rPr lang="en-US" altLang="ja-JP" sz="1500" dirty="0" err="1" smtClean="0"/>
              <a:t>Pyright</a:t>
            </a:r>
            <a:r>
              <a:rPr lang="ja-JP" altLang="en-US" sz="1500" dirty="0" smtClean="0"/>
              <a:t>の方が完成度高い）</a:t>
            </a:r>
            <a:endParaRPr lang="en-US" altLang="ja-JP" sz="1500" dirty="0" smtClean="0"/>
          </a:p>
          <a:p>
            <a:pPr rtl="0">
              <a:buFont typeface="Wingdings" panose="05000000000000000000" pitchFamily="2" charset="2"/>
              <a:buChar char="u"/>
            </a:pPr>
            <a:r>
              <a:rPr lang="ja-JP" altLang="en-US" sz="1600" dirty="0" smtClean="0"/>
              <a:t>高度な型チェックを実現するためにビルトインの「</a:t>
            </a:r>
            <a:r>
              <a:rPr lang="en-US" altLang="ja-JP" sz="1600" dirty="0" smtClean="0"/>
              <a:t>typing</a:t>
            </a:r>
            <a:r>
              <a:rPr lang="ja-JP" altLang="en-US" sz="1600" dirty="0" smtClean="0"/>
              <a:t>」モジュールを使う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19969117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 descr="パッキングされた旅行鞄">
            <a:extLst>
              <a:ext uri="{FF2B5EF4-FFF2-40B4-BE49-F238E27FC236}">
                <a16:creationId xmlns:a16="http://schemas.microsoft.com/office/drawing/2014/main" id="{1953526E-7475-6A40-B32A-AB90CBA937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656" b="4656"/>
          <a:stretch>
            <a:fillRect/>
          </a:stretch>
        </p:blipFill>
        <p:spPr/>
      </p:pic>
      <p:sp>
        <p:nvSpPr>
          <p:cNvPr id="24" name="タイトル 23">
            <a:extLst>
              <a:ext uri="{FF2B5EF4-FFF2-40B4-BE49-F238E27FC236}">
                <a16:creationId xmlns:a16="http://schemas.microsoft.com/office/drawing/2014/main" id="{3BC3A2D7-5CFE-0944-821B-1E6E676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z="80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型 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を明確にしよう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テキスト プレースホルダー 24">
            <a:extLst>
              <a:ext uri="{FF2B5EF4-FFF2-40B4-BE49-F238E27FC236}">
                <a16:creationId xmlns:a16="http://schemas.microsoft.com/office/drawing/2014/main" id="{F8C6BF16-D352-864F-9ABC-9C63470E6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</a:t>
            </a:r>
            <a:r>
              <a:rPr lang="ja-JP" altLang="en-US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モジュールの使い方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350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ja-JP" altLang="en-US" dirty="0" smtClean="0"/>
              <a:t>変数の型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 smtClean="0"/>
              <a:t>変数の型を指定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550" y="1828268"/>
            <a:ext cx="8948310" cy="45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Generics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406673"/>
            <a:ext cx="8086589" cy="3679259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4269218" y="1723412"/>
            <a:ext cx="4496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typing.List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               </a:t>
            </a:r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typing.Dict</a:t>
            </a:r>
            <a:endParaRPr lang="zh-CN" altLang="en-US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406673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8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39AE0A8A-2B01-FC43-AA90-88BA2A4E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205"/>
            <a:ext cx="10896924" cy="1359726"/>
          </a:xfrm>
        </p:spPr>
        <p:txBody>
          <a:bodyPr rtlCol="0"/>
          <a:lstStyle/>
          <a:p>
            <a:r>
              <a:rPr lang="en-US" altLang="ja-JP" dirty="0" smtClean="0"/>
              <a:t>Generics</a:t>
            </a:r>
            <a:endParaRPr lang="ja-JP" alt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D8714EE5-8E15-6B41-9518-644A043BB8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175657"/>
            <a:ext cx="10896924" cy="320447"/>
          </a:xfrm>
        </p:spPr>
        <p:txBody>
          <a:bodyPr rtlCol="0"/>
          <a:lstStyle/>
          <a:p>
            <a:pPr rtl="0"/>
            <a:r>
              <a:rPr lang="ja-JP" altLang="en-US" b="1" dirty="0"/>
              <a:t>リスト</a:t>
            </a:r>
            <a:r>
              <a:rPr lang="ja-JP" altLang="en-US" b="1" dirty="0" smtClean="0"/>
              <a:t>と辞書にいれるオブジェクトの型を指定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11" y="2406673"/>
            <a:ext cx="8086589" cy="3679259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4269218" y="1723412"/>
            <a:ext cx="4496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typing.List</a:t>
            </a:r>
            <a:r>
              <a:rPr lang="en-US" altLang="ja-JP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                </a:t>
            </a:r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◆</a:t>
            </a:r>
            <a:r>
              <a:rPr lang="en-US" altLang="ja-JP" b="1" dirty="0" err="1" smtClean="0">
                <a:latin typeface="Meiryo UI" panose="020B0604030504040204" pitchFamily="50" charset="-128"/>
                <a:ea typeface="Meiryo UI" panose="020B0604030504040204" pitchFamily="50" charset="-128"/>
              </a:rPr>
              <a:t>typing.Dict</a:t>
            </a:r>
            <a:endParaRPr lang="zh-CN" altLang="en-US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角丸四角形吹き出し 6"/>
          <p:cNvSpPr/>
          <p:nvPr/>
        </p:nvSpPr>
        <p:spPr>
          <a:xfrm>
            <a:off x="7593492" y="2908001"/>
            <a:ext cx="3952937" cy="2748783"/>
          </a:xfrm>
          <a:prstGeom prst="wedgeRoundRectCallout">
            <a:avLst>
              <a:gd name="adj1" fmla="val -97705"/>
              <a:gd name="adj2" fmla="val -62087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indexing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ではなく</a:t>
            </a:r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generics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です！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C#, Java</a:t>
            </a:r>
            <a:r>
              <a:rPr lang="ja-JP" altLang="en-US" b="1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の「＜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＞」に相当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zh-CN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C#</a:t>
            </a:r>
            <a:r>
              <a:rPr lang="ja-JP" altLang="en-US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endParaRPr lang="en-US" altLang="ja-JP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ja-JP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List&lt;</a:t>
            </a:r>
            <a:r>
              <a:rPr lang="en-US" altLang="ja-JP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ja-JP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</a:p>
          <a:p>
            <a:endParaRPr lang="en-US" altLang="zh-CN" b="1" dirty="0" smtClean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zh-CN" b="1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Java:</a:t>
            </a:r>
          </a:p>
          <a:p>
            <a:r>
              <a:rPr lang="en-US" altLang="zh-CN" dirty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  </a:t>
            </a:r>
            <a:r>
              <a:rPr lang="en-US" altLang="zh-CN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new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zh-CN" dirty="0" err="1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ArrayList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&lt;</a:t>
            </a:r>
            <a:r>
              <a:rPr lang="en-US" altLang="zh-CN" dirty="0" smtClean="0">
                <a:solidFill>
                  <a:srgbClr val="4DCBB7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B1</a:t>
            </a:r>
            <a:r>
              <a:rPr lang="en-US" altLang="zh-CN" dirty="0" smtClean="0">
                <a:solidFill>
                  <a:srgbClr val="1E1E1E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&gt;()</a:t>
            </a:r>
            <a:endParaRPr lang="en-US" altLang="zh-CN" dirty="0">
              <a:solidFill>
                <a:srgbClr val="1E1E1E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57" y="2406673"/>
            <a:ext cx="3009337" cy="36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497_TF78646930.potx" id="{BE4E70C6-AF92-48BD-986B-76A74BC8EE22}" vid="{CEC05BC4-399D-4903-91A9-6DD92450C19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DE6D2A-0A40-4DAB-B8AE-656243D6AB33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  <ds:schemaRef ds:uri="http://purl.org/dc/elements/1.1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旅行のプレゼンテーション</Template>
  <TotalTime>0</TotalTime>
  <Words>1319</Words>
  <Application>Microsoft Office PowerPoint</Application>
  <PresentationFormat>ワイド画面</PresentationFormat>
  <Paragraphs>231</Paragraphs>
  <Slides>31</Slides>
  <Notes>31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9" baseType="lpstr">
      <vt:lpstr>Bebas</vt:lpstr>
      <vt:lpstr>Gill Sans</vt:lpstr>
      <vt:lpstr>Gill Sans Light</vt:lpstr>
      <vt:lpstr>Helvetica Light</vt:lpstr>
      <vt:lpstr>Meiryo UI</vt:lpstr>
      <vt:lpstr>Arial</vt:lpstr>
      <vt:lpstr>Wingdings</vt:lpstr>
      <vt:lpstr>Office テーマ</vt:lpstr>
      <vt:lpstr>Python 型のある世界へ</vt:lpstr>
      <vt:lpstr>背景</vt:lpstr>
      <vt:lpstr>背景</vt:lpstr>
      <vt:lpstr>型をつけるメリット？</vt:lpstr>
      <vt:lpstr>Pythonにおいての型チェックの特徴</vt:lpstr>
      <vt:lpstr>型 を明確にしよう</vt:lpstr>
      <vt:lpstr>変数の型</vt:lpstr>
      <vt:lpstr>Generics</vt:lpstr>
      <vt:lpstr>Generics</vt:lpstr>
      <vt:lpstr>Union</vt:lpstr>
      <vt:lpstr>Static  Type  Checker</vt:lpstr>
      <vt:lpstr>静的型検査ツールの違い</vt:lpstr>
      <vt:lpstr>ありがとう ございました</vt:lpstr>
      <vt:lpstr>Windowsの種類</vt:lpstr>
      <vt:lpstr>Windows ServerでVDIを提供するために</vt:lpstr>
      <vt:lpstr>Windows VDAライセンス</vt:lpstr>
      <vt:lpstr>Azure WVD</vt:lpstr>
      <vt:lpstr>Windows Server 2019 Essentials</vt:lpstr>
      <vt:lpstr>VMの場合</vt:lpstr>
      <vt:lpstr>料金シミュレーション</vt:lpstr>
      <vt:lpstr>クラウドとの比較</vt:lpstr>
      <vt:lpstr>ありがとう ございました</vt:lpstr>
      <vt:lpstr>区切りのタイトル ここに入力</vt:lpstr>
      <vt:lpstr>区切りのタイトル ここに入力 </vt:lpstr>
      <vt:lpstr>タイトルを ここに入力 1</vt:lpstr>
      <vt:lpstr>比較スライド</vt:lpstr>
      <vt:lpstr>タイトルを ここに入力</vt:lpstr>
      <vt:lpstr>Windowsの種類</vt:lpstr>
      <vt:lpstr>タイトルをここに入力</vt:lpstr>
      <vt:lpstr>ありがとう ございました</vt:lpstr>
      <vt:lpstr>このテンプレートのカスタマイズ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2020-10-14T22:44:03Z</dcterms:created>
  <dcterms:modified xsi:type="dcterms:W3CDTF">2020-12-05T07:45:40Z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